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961"/>
    <a:srgbClr val="E01817"/>
    <a:srgbClr val="3460AA"/>
    <a:srgbClr val="981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FCE6F73-C136-4134-A7C9-7798EB112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B8415758-42D3-4949-9B8D-A67D54C21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34C564C9-3E81-4205-A7EE-72AB92B85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4DE55536-A882-475C-9CF6-7E5E4B02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E4071290-E5BB-4861-850D-555360F0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974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2AA13FA-E847-4F0D-AACF-69444D20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CDC501AA-7498-4477-8BAA-29AFBBE86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7437CD6D-7CD6-4E63-A78D-9728D930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5E4D5571-96AF-495F-A372-F832C30A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0E3757BA-B431-4080-85F8-EF4A641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378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="" xmlns:a16="http://schemas.microsoft.com/office/drawing/2014/main" id="{3FD7188A-855B-40A5-B2B9-601193FB8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C8A6953D-CCAB-4C74-B48B-4BE7BC92E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B9C7806A-F790-4246-8E01-BA6570FB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159CDD5F-EABB-4D8D-A022-29B36844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7C75F48E-8EC1-402F-B76E-68E5CBAF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32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E78F0BAF-38F5-41DB-8C51-264D5144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269CA4F8-CAB3-46C9-A6EC-D71FEB838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97A1B50B-92F4-4FAA-B1BB-2C280581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87622754-DD55-4A16-95E5-453B89FD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B23C3328-F5EE-4793-9BB4-6DE5AEB1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968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F266AA7-54D5-450E-9513-1F5C5453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3B09CF41-8B10-4F5D-A820-8374C06B3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FE0675D-8D7B-4E56-82CF-9F428C4C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34CC5673-6DD7-4CAF-B334-86054B08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EB0ED7B3-64B2-4D87-8D6D-AD344E91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51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A43AB3C-FB8D-4F11-9694-82F851DB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96687EE6-4888-48D6-8DED-BFA19E86E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7D3783A1-224E-4DEB-824F-3381EA02D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83BB4B94-1B76-460A-AAF6-849D352F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F79E2A76-2992-41EA-94ED-870B7866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9DF98D5B-F4C9-45AB-B301-8FF72062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284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38A1DAD-A837-4C08-A0CA-440126A3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12D2D959-299A-48A5-B8ED-F104FACEB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0D1C3A6F-A88D-4E23-A979-9F080ECBA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="" xmlns:a16="http://schemas.microsoft.com/office/drawing/2014/main" id="{F61F553E-1A6A-41BC-8231-6C7E26E7F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="" xmlns:a16="http://schemas.microsoft.com/office/drawing/2014/main" id="{E570DF9F-E48B-4D3C-B059-331C4CAAE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="" xmlns:a16="http://schemas.microsoft.com/office/drawing/2014/main" id="{68B98B23-C895-4350-81FD-7785EE16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="" xmlns:a16="http://schemas.microsoft.com/office/drawing/2014/main" id="{B77499E6-4CE7-4828-936A-12FAFD40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="" xmlns:a16="http://schemas.microsoft.com/office/drawing/2014/main" id="{307A4676-E3EC-4BB6-AD1E-38BBDA63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277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65901CB-609D-4B21-8D42-6703EB89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="" xmlns:a16="http://schemas.microsoft.com/office/drawing/2014/main" id="{54F9B372-474B-453A-9E09-8890CD44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="" xmlns:a16="http://schemas.microsoft.com/office/drawing/2014/main" id="{4CC87E6E-F5B8-4939-884A-CF73B701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="" xmlns:a16="http://schemas.microsoft.com/office/drawing/2014/main" id="{A48F3AA1-E202-4C68-A27A-8DF67F96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534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="" xmlns:a16="http://schemas.microsoft.com/office/drawing/2014/main" id="{CA4DFB3F-1A02-46C2-8865-A4456F81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="" xmlns:a16="http://schemas.microsoft.com/office/drawing/2014/main" id="{D54D49F7-C8B7-4302-9000-28F35C8D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A32DAF93-4C9F-4014-B366-FD2C80EB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773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CDFB3B6-BF84-41E2-832E-7A890CC7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86D92AD7-C941-4F28-94C1-AE5FD8986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71205CCD-33B3-41C3-8E65-EB55988B4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EDAA6377-F304-4FE3-AEDB-B8AA11A3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38969349-66B9-49FE-9EC3-B7C95834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3DF80577-8536-4BA5-8AA8-5675FCE9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356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BED8E81-801C-49D5-AFEF-57A8CF0C9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="" xmlns:a16="http://schemas.microsoft.com/office/drawing/2014/main" id="{512540B1-718C-4B70-9BAF-E7EC5251B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85EF08F8-ED74-4B50-8822-3B6255C5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118432E1-669E-4F01-BBF5-BA2726B5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589CCE35-9F4B-41DB-964A-802F50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3C9477DD-B128-43C2-AFB3-707641A8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25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="" xmlns:a16="http://schemas.microsoft.com/office/drawing/2014/main" id="{97B5DC35-CA8B-41A5-9C77-330736FB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47F369FB-97CE-4254-B5BB-0331AFF3D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EA03B52-31B8-4769-8C7C-2FE2E1BD1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7A1C-F2ED-4BEC-BB32-47A1B49D5DE6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34BE846A-2A4A-4545-99B7-41C9C4EFC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99EABD0A-C58A-48C0-ABAD-D6FB9796C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29FA-B7C4-4E9A-9D22-8DEC7ED158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432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="" xmlns:a16="http://schemas.microsoft.com/office/drawing/2014/main" id="{FF5243AE-F27B-46BC-9C93-97683D3076A8}"/>
              </a:ext>
            </a:extLst>
          </p:cNvPr>
          <p:cNvSpPr txBox="1"/>
          <p:nvPr/>
        </p:nvSpPr>
        <p:spPr>
          <a:xfrm>
            <a:off x="3099343" y="3650412"/>
            <a:ext cx="64170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MODUL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1</a:t>
            </a:r>
            <a:r>
              <a:rPr lang="hr-HR" sz="28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 – </a:t>
            </a:r>
            <a:r>
              <a:rPr lang="hu-HU" sz="28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ÉLELMISZER FELESLEG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 SemiBold" panose="00000700000000000000" pitchFamily="50" charset="-18"/>
            </a:endParaRPr>
          </a:p>
          <a:p>
            <a:pPr algn="ctr"/>
            <a:r>
              <a:rPr lang="en-US" sz="2400" i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Ho.Re.Ca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. </a:t>
            </a:r>
            <a:r>
              <a:rPr lang="hu-HU" sz="24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anose="00000700000000000000" pitchFamily="50" charset="-18"/>
              </a:rPr>
              <a:t>és Szupermarketek</a:t>
            </a:r>
            <a:endParaRPr lang="en-US" sz="2400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 SemiBold" panose="00000700000000000000" pitchFamily="50" charset="-18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="" xmlns:a16="http://schemas.microsoft.com/office/drawing/2014/main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568265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439227" y="2209518"/>
            <a:ext cx="11246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Az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élelmiszer-felesleg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típusainak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meghatározása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és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osztályozása</a:t>
            </a:r>
            <a:endParaRPr lang="hr-HR" sz="3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5983858"/>
            <a:ext cx="3119519" cy="70396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98" y="5467731"/>
            <a:ext cx="2496065" cy="51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41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="" xmlns:a16="http://schemas.microsoft.com/office/drawing/2014/main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568265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130661" y="2375950"/>
            <a:ext cx="37281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Élelmiszer-felesleg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élelmiszer-ellátási</a:t>
            </a:r>
            <a:r>
              <a:rPr lang="en-US" dirty="0"/>
              <a:t> </a:t>
            </a:r>
            <a:r>
              <a:rPr lang="en-US" dirty="0" err="1"/>
              <a:t>lánc</a:t>
            </a:r>
            <a:r>
              <a:rPr lang="en-US" dirty="0"/>
              <a:t> </a:t>
            </a:r>
            <a:r>
              <a:rPr lang="en-US" dirty="0" err="1"/>
              <a:t>minden</a:t>
            </a:r>
            <a:r>
              <a:rPr lang="en-US" dirty="0"/>
              <a:t> </a:t>
            </a:r>
            <a:r>
              <a:rPr lang="en-US" dirty="0" err="1"/>
              <a:t>pontján</a:t>
            </a:r>
            <a:r>
              <a:rPr lang="en-US" dirty="0"/>
              <a:t> </a:t>
            </a:r>
            <a:r>
              <a:rPr lang="en-US" dirty="0" err="1"/>
              <a:t>előfordul</a:t>
            </a:r>
            <a:r>
              <a:rPr lang="en-US" dirty="0"/>
              <a:t>, a </a:t>
            </a:r>
            <a:r>
              <a:rPr lang="en-US" dirty="0" err="1"/>
              <a:t>gazdaságtól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 smtClean="0"/>
              <a:t>asztalig</a:t>
            </a:r>
            <a:r>
              <a:rPr lang="hu-HU" dirty="0" smtClean="0"/>
              <a:t>. Ez úgy </a:t>
            </a:r>
            <a:r>
              <a:rPr lang="en-US" dirty="0" err="1" smtClean="0"/>
              <a:t>jellemezhető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élelmiszerek</a:t>
            </a:r>
            <a:r>
              <a:rPr lang="en-US" dirty="0"/>
              <a:t> </a:t>
            </a:r>
            <a:r>
              <a:rPr lang="en-US" dirty="0" err="1"/>
              <a:t>mennyisége</a:t>
            </a:r>
            <a:r>
              <a:rPr lang="en-US" dirty="0"/>
              <a:t>, </a:t>
            </a:r>
            <a:r>
              <a:rPr lang="en-US" dirty="0" err="1"/>
              <a:t>elérhetősége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tápanyagigénye</a:t>
            </a:r>
            <a:r>
              <a:rPr lang="en-US" dirty="0"/>
              <a:t> </a:t>
            </a:r>
            <a:r>
              <a:rPr lang="en-US" dirty="0" err="1"/>
              <a:t>meghaladja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élelmiszerek</a:t>
            </a:r>
            <a:r>
              <a:rPr lang="en-US" dirty="0"/>
              <a:t> </a:t>
            </a:r>
            <a:r>
              <a:rPr lang="en-US" dirty="0" err="1"/>
              <a:t>iránti</a:t>
            </a:r>
            <a:r>
              <a:rPr lang="en-US" dirty="0"/>
              <a:t> </a:t>
            </a:r>
            <a:r>
              <a:rPr lang="en-US" dirty="0" err="1"/>
              <a:t>valós</a:t>
            </a:r>
            <a:r>
              <a:rPr lang="en-US" dirty="0"/>
              <a:t> </a:t>
            </a:r>
            <a:r>
              <a:rPr lang="en-US" dirty="0" err="1"/>
              <a:t>keresletet</a:t>
            </a:r>
            <a:r>
              <a:rPr lang="en-US" dirty="0"/>
              <a:t>. 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3383497" y="5341081"/>
            <a:ext cx="86256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Ábra</a:t>
            </a:r>
            <a:r>
              <a:rPr lang="en-US" b="1" dirty="0" smtClean="0"/>
              <a:t> </a:t>
            </a:r>
            <a:r>
              <a:rPr lang="en-US" b="1" dirty="0"/>
              <a:t>1.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élelmiszer-veszteség</a:t>
            </a:r>
            <a:r>
              <a:rPr lang="en-US" dirty="0"/>
              <a:t>,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élelmiszer-felesleg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élelmiszer-hulladék</a:t>
            </a:r>
            <a:r>
              <a:rPr lang="en-US" dirty="0"/>
              <a:t> </a:t>
            </a:r>
            <a:r>
              <a:rPr lang="en-US" dirty="0" err="1" smtClean="0"/>
              <a:t>fogal</a:t>
            </a:r>
            <a:r>
              <a:rPr lang="hu-HU" dirty="0" smtClean="0"/>
              <a:t>ma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hu-HU" dirty="0" smtClean="0"/>
              <a:t> az</a:t>
            </a:r>
            <a:r>
              <a:rPr lang="en-US" dirty="0" smtClean="0"/>
              <a:t> </a:t>
            </a:r>
            <a:r>
              <a:rPr lang="hu-HU" dirty="0" smtClean="0"/>
              <a:t> ezek közötti különbségek.</a:t>
            </a:r>
            <a:endParaRPr lang="hr-HR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914" y="676341"/>
            <a:ext cx="8096250" cy="465772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67" y="5520022"/>
            <a:ext cx="2243176" cy="46383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67" y="5983858"/>
            <a:ext cx="3020665" cy="68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="" xmlns:a16="http://schemas.microsoft.com/office/drawing/2014/main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349548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185928" y="2371636"/>
            <a:ext cx="3544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/>
              <a:t>Ho.Re.Ca</a:t>
            </a:r>
            <a:r>
              <a:rPr lang="en-US" b="1" dirty="0"/>
              <a:t>.</a:t>
            </a:r>
            <a:r>
              <a:rPr lang="en-US" dirty="0"/>
              <a:t> (</a:t>
            </a:r>
            <a:r>
              <a:rPr lang="en-US" dirty="0" err="1"/>
              <a:t>szálloda</a:t>
            </a:r>
            <a:r>
              <a:rPr lang="en-US" dirty="0"/>
              <a:t>, </a:t>
            </a:r>
            <a:r>
              <a:rPr lang="en-US" dirty="0" err="1"/>
              <a:t>étterem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vendéglátás</a:t>
            </a:r>
            <a:r>
              <a:rPr lang="en-US" dirty="0"/>
              <a:t>), </a:t>
            </a:r>
            <a:r>
              <a:rPr lang="en-US" dirty="0" err="1"/>
              <a:t>szupermarketek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élelmiszerláncok</a:t>
            </a:r>
            <a:r>
              <a:rPr lang="en-US" dirty="0"/>
              <a:t>, </a:t>
            </a:r>
            <a:r>
              <a:rPr lang="en-US" dirty="0" err="1"/>
              <a:t>amelyek</a:t>
            </a:r>
            <a:r>
              <a:rPr lang="en-US" dirty="0"/>
              <a:t> a </a:t>
            </a:r>
            <a:r>
              <a:rPr lang="en-US" dirty="0" err="1"/>
              <a:t>felesleges</a:t>
            </a:r>
            <a:r>
              <a:rPr lang="en-US" dirty="0"/>
              <a:t> </a:t>
            </a:r>
            <a:r>
              <a:rPr lang="en-US" dirty="0" err="1"/>
              <a:t>élelmiszertermelők</a:t>
            </a:r>
            <a:r>
              <a:rPr lang="en-US" dirty="0"/>
              <a:t> </a:t>
            </a:r>
            <a:r>
              <a:rPr lang="en-US" dirty="0" err="1"/>
              <a:t>példái</a:t>
            </a:r>
            <a:r>
              <a:rPr lang="en-US" dirty="0"/>
              <a:t>, </a:t>
            </a:r>
            <a:r>
              <a:rPr lang="en-US" dirty="0" err="1"/>
              <a:t>mivel</a:t>
            </a:r>
            <a:r>
              <a:rPr lang="en-US" dirty="0"/>
              <a:t> </a:t>
            </a:r>
            <a:r>
              <a:rPr lang="en-US" dirty="0" err="1"/>
              <a:t>felesleges</a:t>
            </a:r>
            <a:r>
              <a:rPr lang="en-US" dirty="0"/>
              <a:t> </a:t>
            </a:r>
            <a:r>
              <a:rPr lang="en-US" dirty="0" err="1"/>
              <a:t>vagy</a:t>
            </a:r>
            <a:r>
              <a:rPr lang="en-US" dirty="0"/>
              <a:t> </a:t>
            </a:r>
            <a:r>
              <a:rPr lang="en-US" dirty="0" err="1"/>
              <a:t>fel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használt</a:t>
            </a:r>
            <a:r>
              <a:rPr lang="en-US" dirty="0"/>
              <a:t> </a:t>
            </a:r>
            <a:r>
              <a:rPr lang="en-US" dirty="0" err="1"/>
              <a:t>élelmiszert</a:t>
            </a:r>
            <a:r>
              <a:rPr lang="en-US" dirty="0"/>
              <a:t> </a:t>
            </a:r>
            <a:r>
              <a:rPr lang="en-US" dirty="0" err="1" smtClean="0"/>
              <a:t>termelnek</a:t>
            </a:r>
            <a:r>
              <a:rPr lang="hu-HU" dirty="0" smtClean="0"/>
              <a:t> – ennek elosztásával csökkenthető lenne az élelmiszerpazarlás.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6121878" y="5635492"/>
            <a:ext cx="377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/>
              <a:t>Ábra 2</a:t>
            </a:r>
            <a:r>
              <a:rPr lang="en-US" b="1" dirty="0" smtClean="0"/>
              <a:t>. </a:t>
            </a:r>
            <a:r>
              <a:rPr lang="hu-HU" dirty="0" smtClean="0"/>
              <a:t>Az élelmiszer-felesleg termelői</a:t>
            </a:r>
            <a:endParaRPr lang="hr-HR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941" y="1194948"/>
            <a:ext cx="7916728" cy="444054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5983858"/>
            <a:ext cx="3061854" cy="69094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5495981"/>
            <a:ext cx="2574056" cy="53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00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="" xmlns:a16="http://schemas.microsoft.com/office/drawing/2014/main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371214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1196054" y="2226549"/>
            <a:ext cx="4230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élelmiszer-felesleget</a:t>
            </a:r>
            <a:r>
              <a:rPr lang="en-US" dirty="0"/>
              <a:t> </a:t>
            </a:r>
            <a:r>
              <a:rPr lang="en-US" dirty="0" err="1"/>
              <a:t>több</a:t>
            </a:r>
            <a:r>
              <a:rPr lang="en-US" dirty="0"/>
              <a:t> </a:t>
            </a:r>
            <a:r>
              <a:rPr lang="en-US" dirty="0" err="1"/>
              <a:t>kategóriába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 </a:t>
            </a:r>
            <a:r>
              <a:rPr lang="en-US" dirty="0" err="1"/>
              <a:t>sorolni</a:t>
            </a:r>
            <a:r>
              <a:rPr lang="en-US" dirty="0"/>
              <a:t>. Ide </a:t>
            </a:r>
            <a:r>
              <a:rPr lang="en-US" dirty="0" err="1"/>
              <a:t>tartoznak</a:t>
            </a:r>
            <a:r>
              <a:rPr lang="en-US" dirty="0"/>
              <a:t> a </a:t>
            </a:r>
            <a:r>
              <a:rPr lang="en-US" dirty="0" err="1"/>
              <a:t>gabonafélék</a:t>
            </a:r>
            <a:r>
              <a:rPr lang="en-US" dirty="0"/>
              <a:t>, a </a:t>
            </a:r>
            <a:r>
              <a:rPr lang="en-US" dirty="0" err="1"/>
              <a:t>tejtermékek</a:t>
            </a:r>
            <a:r>
              <a:rPr lang="en-US" dirty="0"/>
              <a:t>, a </a:t>
            </a:r>
            <a:r>
              <a:rPr lang="en-US" dirty="0" err="1"/>
              <a:t>gyümölcsök</a:t>
            </a:r>
            <a:r>
              <a:rPr lang="en-US" dirty="0"/>
              <a:t>, a </a:t>
            </a:r>
            <a:r>
              <a:rPr lang="en-US" dirty="0" err="1"/>
              <a:t>zöldségek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elkészített</a:t>
            </a:r>
            <a:r>
              <a:rPr lang="en-US" dirty="0"/>
              <a:t> </a:t>
            </a:r>
            <a:r>
              <a:rPr lang="en-US" dirty="0" err="1"/>
              <a:t>ételek</a:t>
            </a:r>
            <a:r>
              <a:rPr lang="en-US" dirty="0"/>
              <a:t>. </a:t>
            </a:r>
            <a:r>
              <a:rPr lang="en-US" dirty="0" err="1"/>
              <a:t>Ez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osztályozás</a:t>
            </a:r>
            <a:r>
              <a:rPr lang="en-US" dirty="0"/>
              <a:t> </a:t>
            </a:r>
            <a:r>
              <a:rPr lang="en-US" dirty="0" err="1"/>
              <a:t>segít</a:t>
            </a:r>
            <a:r>
              <a:rPr lang="en-US" dirty="0"/>
              <a:t> </a:t>
            </a:r>
            <a:r>
              <a:rPr lang="en-US" dirty="0" err="1"/>
              <a:t>jobban</a:t>
            </a:r>
            <a:r>
              <a:rPr lang="en-US" dirty="0"/>
              <a:t> </a:t>
            </a:r>
            <a:r>
              <a:rPr lang="en-US" dirty="0" err="1"/>
              <a:t>megérteni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élelmiszerfeleslegek</a:t>
            </a:r>
            <a:r>
              <a:rPr lang="en-US" dirty="0"/>
              <a:t> </a:t>
            </a:r>
            <a:r>
              <a:rPr lang="en-US" dirty="0" err="1"/>
              <a:t>természetét</a:t>
            </a:r>
            <a:r>
              <a:rPr lang="en-US" dirty="0"/>
              <a:t>,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lehetővé</a:t>
            </a:r>
            <a:r>
              <a:rPr lang="en-US" dirty="0"/>
              <a:t> </a:t>
            </a:r>
            <a:r>
              <a:rPr lang="en-US" dirty="0" err="1"/>
              <a:t>teszi</a:t>
            </a:r>
            <a:r>
              <a:rPr lang="en-US" dirty="0"/>
              <a:t> a </a:t>
            </a:r>
            <a:r>
              <a:rPr lang="en-US" dirty="0" err="1"/>
              <a:t>célzott</a:t>
            </a:r>
            <a:r>
              <a:rPr lang="en-US" dirty="0"/>
              <a:t> </a:t>
            </a:r>
            <a:r>
              <a:rPr lang="en-US" dirty="0" err="1"/>
              <a:t>újraelosztást</a:t>
            </a:r>
            <a:r>
              <a:rPr lang="en-US" dirty="0"/>
              <a:t>. A </a:t>
            </a:r>
            <a:r>
              <a:rPr lang="en-US" dirty="0" err="1"/>
              <a:t>legtöbb</a:t>
            </a:r>
            <a:r>
              <a:rPr lang="en-US" dirty="0"/>
              <a:t> </a:t>
            </a:r>
            <a:r>
              <a:rPr lang="en-US" dirty="0" err="1"/>
              <a:t>esetben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élelmiszer-felesleg</a:t>
            </a:r>
            <a:r>
              <a:rPr lang="en-US" dirty="0"/>
              <a:t> </a:t>
            </a:r>
            <a:r>
              <a:rPr lang="en-US" dirty="0" err="1"/>
              <a:t>csoportokra</a:t>
            </a:r>
            <a:r>
              <a:rPr lang="en-US" dirty="0"/>
              <a:t> </a:t>
            </a:r>
            <a:r>
              <a:rPr lang="en-US" dirty="0" err="1"/>
              <a:t>osztható</a:t>
            </a:r>
            <a:r>
              <a:rPr lang="en-US" dirty="0"/>
              <a:t>.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7020807" y="6122630"/>
            <a:ext cx="3905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/>
              <a:t>Ábra </a:t>
            </a:r>
            <a:r>
              <a:rPr lang="en-US" b="1" dirty="0" smtClean="0"/>
              <a:t>3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hu-HU" dirty="0" smtClean="0"/>
              <a:t>Az élelmiszer-felesleg kategóriái</a:t>
            </a:r>
            <a:endParaRPr lang="hr-HR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0" y="798155"/>
            <a:ext cx="6724650" cy="5324475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5449333"/>
            <a:ext cx="2485457" cy="513934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5954104"/>
            <a:ext cx="3127757" cy="70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6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="" xmlns:a16="http://schemas.microsoft.com/office/drawing/2014/main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568265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effectLst/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effectLst/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5983858"/>
            <a:ext cx="3119519" cy="70396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98" y="5467731"/>
            <a:ext cx="2496065" cy="516127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807307" y="2393774"/>
            <a:ext cx="65737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hu-HU" sz="2400" dirty="0">
                <a:solidFill>
                  <a:srgbClr val="5B9BD5"/>
                </a:solidFill>
                <a:latin typeface="Poppins SemiBold" panose="020B0604020202020204" charset="-18"/>
                <a:cs typeface="Poppins SemiBold" panose="020B0604020202020204" charset="-18"/>
              </a:rPr>
              <a:t>A kiadvány elkészítéséhez nyújtott európai bizottsági támogatás nem jelenti a kizárólag a szerzők véleményét tükröző tartalom jóváhagyását, és a Bizottság nem tehető felelőssé az abban foglalt információk bárminemű felhasználásáért.</a:t>
            </a:r>
            <a:endParaRPr lang="hu-HU" sz="2400" dirty="0">
              <a:solidFill>
                <a:srgbClr val="5B9BD5"/>
              </a:solidFill>
              <a:latin typeface="Poppins SemiBold" panose="020B0604020202020204" charset="-18"/>
              <a:cs typeface="Poppins SemiBold" panose="020B060402020202020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312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230</Words>
  <Application>Microsoft Office PowerPoint</Application>
  <PresentationFormat>Szélesvásznú</PresentationFormat>
  <Paragraphs>25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Montserrat Medium</vt:lpstr>
      <vt:lpstr>Poppins SemiBold</vt:lpstr>
      <vt:lpstr>Times New Roman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Martonosi János</dc:creator>
  <cp:lastModifiedBy>Hornyik Anna</cp:lastModifiedBy>
  <cp:revision>56</cp:revision>
  <dcterms:created xsi:type="dcterms:W3CDTF">2022-01-03T10:37:05Z</dcterms:created>
  <dcterms:modified xsi:type="dcterms:W3CDTF">2024-06-20T11:27:55Z</dcterms:modified>
</cp:coreProperties>
</file>