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sldIdLst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2F2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F65E395-2916-1385-3370-3D961E24F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9C45DB03-95DC-62F6-1E11-C6099CF29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B687D54-0C78-2340-24FB-93115799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9B2CE441-9948-600C-47F6-5861C1CF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0A3C9E6-6F60-ACF0-4861-2995147E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487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296DA36-5094-E826-3DBA-40732D5B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6403E2AC-C940-5508-3D4D-D1778E0EE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F9428B7B-15F9-ADB9-62BB-0E63F0FD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E410125F-91C1-9A14-6ABC-2851E2225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6C87A7C-175D-08DE-96B5-74711FC4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317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31C736C7-D486-94FB-AC46-EA17A685E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DCF889CF-CBD4-C9A0-3391-783CA51A8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496A862-1F24-12C0-B499-7E793022F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0989A89F-F65B-2D98-8E6B-DC8D3A57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C653ABDB-64A7-F491-3247-D86B5989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5790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FCE6F73-C136-4134-A7C9-7798EB112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B8415758-42D3-4949-9B8D-A67D54C21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34C564C9-3E81-4205-A7EE-72AB92B85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4DE55536-A882-475C-9CF6-7E5E4B02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E4071290-E5BB-4861-850D-555360F0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60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E78F0BAF-38F5-41DB-8C51-264D5144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269CA4F8-CAB3-46C9-A6EC-D71FEB838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97A1B50B-92F4-4FAA-B1BB-2C280581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87622754-DD55-4A16-95E5-453B89FD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B23C3328-F5EE-4793-9BB4-6DE5AEB1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19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F266AA7-54D5-450E-9513-1F5C5453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3B09CF41-8B10-4F5D-A820-8374C06B3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FE0675D-8D7B-4E56-82CF-9F428C4C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34CC5673-6DD7-4CAF-B334-86054B08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EB0ED7B3-64B2-4D87-8D6D-AD344E91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04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A43AB3C-FB8D-4F11-9694-82F851DB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96687EE6-4888-48D6-8DED-BFA19E86E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7D3783A1-224E-4DEB-824F-3381EA02D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83BB4B94-1B76-460A-AAF6-849D352F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F79E2A76-2992-41EA-94ED-870B7866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9DF98D5B-F4C9-45AB-B301-8FF72062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452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38A1DAD-A837-4C08-A0CA-440126A3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12D2D959-299A-48A5-B8ED-F104FACEB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0D1C3A6F-A88D-4E23-A979-9F080ECBA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="" xmlns:a16="http://schemas.microsoft.com/office/drawing/2014/main" id="{F61F553E-1A6A-41BC-8231-6C7E26E7F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="" xmlns:a16="http://schemas.microsoft.com/office/drawing/2014/main" id="{E570DF9F-E48B-4D3C-B059-331C4CAAE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="" xmlns:a16="http://schemas.microsoft.com/office/drawing/2014/main" id="{68B98B23-C895-4350-81FD-7785EE16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>
            <a:extLst>
              <a:ext uri="{FF2B5EF4-FFF2-40B4-BE49-F238E27FC236}">
                <a16:creationId xmlns="" xmlns:a16="http://schemas.microsoft.com/office/drawing/2014/main" id="{B77499E6-4CE7-4828-936A-12FAFD40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>
            <a:extLst>
              <a:ext uri="{FF2B5EF4-FFF2-40B4-BE49-F238E27FC236}">
                <a16:creationId xmlns="" xmlns:a16="http://schemas.microsoft.com/office/drawing/2014/main" id="{307A4676-E3EC-4BB6-AD1E-38BBDA63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047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65901CB-609D-4B21-8D42-6703EB89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="" xmlns:a16="http://schemas.microsoft.com/office/drawing/2014/main" id="{54F9B372-474B-453A-9E09-8890CD44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>
            <a:extLst>
              <a:ext uri="{FF2B5EF4-FFF2-40B4-BE49-F238E27FC236}">
                <a16:creationId xmlns="" xmlns:a16="http://schemas.microsoft.com/office/drawing/2014/main" id="{4CC87E6E-F5B8-4939-884A-CF73B701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="" xmlns:a16="http://schemas.microsoft.com/office/drawing/2014/main" id="{A48F3AA1-E202-4C68-A27A-8DF67F96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7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="" xmlns:a16="http://schemas.microsoft.com/office/drawing/2014/main" id="{CA4DFB3F-1A02-46C2-8865-A4456F81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>
            <a:extLst>
              <a:ext uri="{FF2B5EF4-FFF2-40B4-BE49-F238E27FC236}">
                <a16:creationId xmlns="" xmlns:a16="http://schemas.microsoft.com/office/drawing/2014/main" id="{D54D49F7-C8B7-4302-9000-28F35C8D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A32DAF93-4C9F-4014-B366-FD2C80EB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19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CDFB3B6-BF84-41E2-832E-7A890CC7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86D92AD7-C941-4F28-94C1-AE5FD8986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71205CCD-33B3-41C3-8E65-EB55988B4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EDAA6377-F304-4FE3-AEDB-B8AA11A3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38969349-66B9-49FE-9EC3-B7C95834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3DF80577-8536-4BA5-8AA8-5675FCE9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7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E1978B5-0C5D-B1BE-184B-2A04E5E97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0F70D4F-AABC-9EF4-F0C7-8E866DE32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42D02ED1-5591-F276-8B47-E88285B3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B85F4171-1975-65CA-2743-6560E46D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0D3747F-A69F-8935-A1EB-8F06B42C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546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BED8E81-801C-49D5-AFEF-57A8CF0C9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="" xmlns:a16="http://schemas.microsoft.com/office/drawing/2014/main" id="{512540B1-718C-4B70-9BAF-E7EC5251B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85EF08F8-ED74-4B50-8822-3B6255C5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118432E1-669E-4F01-BBF5-BA2726B5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589CCE35-9F4B-41DB-964A-802F50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3C9477DD-B128-43C2-AFB3-707641A8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62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2AA13FA-E847-4F0D-AACF-69444D20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CDC501AA-7498-4477-8BAA-29AFBBE86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7437CD6D-7CD6-4E63-A78D-9728D930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5E4D5571-96AF-495F-A372-F832C30A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0E3757BA-B431-4080-85F8-EF4A641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26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="" xmlns:a16="http://schemas.microsoft.com/office/drawing/2014/main" id="{3FD7188A-855B-40A5-B2B9-601193FB8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C8A6953D-CCAB-4C74-B48B-4BE7BC92E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B9C7806A-F790-4246-8E01-BA6570FB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159CDD5F-EABB-4D8D-A022-29B36844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7C75F48E-8EC1-402F-B76E-68E5CBAF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75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FCE6F73-C136-4134-A7C9-7798EB112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B8415758-42D3-4949-9B8D-A67D54C21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34C564C9-3E81-4205-A7EE-72AB92B85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DE55536-A882-475C-9CF6-7E5E4B02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4071290-E5BB-4861-850D-555360F0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648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78F0BAF-38F5-41DB-8C51-264D5144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69CA4F8-CAB3-46C9-A6EC-D71FEB838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97A1B50B-92F4-4FAA-B1BB-2C280581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87622754-DD55-4A16-95E5-453B89FD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B23C3328-F5EE-4793-9BB4-6DE5AEB1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229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F266AA7-54D5-450E-9513-1F5C5453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3B09CF41-8B10-4F5D-A820-8374C06B3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6FE0675D-8D7B-4E56-82CF-9F428C4C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4CC5673-6DD7-4CAF-B334-86054B08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B0ED7B3-64B2-4D87-8D6D-AD344E91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87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A43AB3C-FB8D-4F11-9694-82F851DB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6687EE6-4888-48D6-8DED-BFA19E86E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7D3783A1-224E-4DEB-824F-3381EA02D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83BB4B94-1B76-460A-AAF6-849D352F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F79E2A76-2992-41EA-94ED-870B7866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9DF98D5B-F4C9-45AB-B301-8FF72062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82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38A1DAD-A837-4C08-A0CA-440126A3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12D2D959-299A-48A5-B8ED-F104FACEB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0D1C3A6F-A88D-4E23-A979-9F080ECBA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F61F553E-1A6A-41BC-8231-6C7E26E7F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E570DF9F-E48B-4D3C-B059-331C4CAAE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68B98B23-C895-4350-81FD-7785EE16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B77499E6-4CE7-4828-936A-12FAFD40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307A4676-E3EC-4BB6-AD1E-38BBDA63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250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65901CB-609D-4B21-8D42-6703EB89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54F9B372-474B-453A-9E09-8890CD44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4CC87E6E-F5B8-4939-884A-CF73B701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A48F3AA1-E202-4C68-A27A-8DF67F96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88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CA4DFB3F-1A02-46C2-8865-A4456F81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D54D49F7-C8B7-4302-9000-28F35C8D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A32DAF93-4C9F-4014-B366-FD2C80EB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3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25FA863-3694-23D1-A040-D1B7F3FF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C258A4D5-BE4C-EBEB-C5A5-A6DB4369D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3241C119-1842-EB98-D6E2-1754BBD8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E986CB5-5DA0-DF37-0730-A7A7D2A2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9C553FD4-860C-930D-2027-6C7C4285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10624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CDFB3B6-BF84-41E2-832E-7A890CC7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6D92AD7-C941-4F28-94C1-AE5FD8986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1205CCD-33B3-41C3-8E65-EB55988B4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EDAA6377-F304-4FE3-AEDB-B8AA11A3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38969349-66B9-49FE-9EC3-B7C95834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3DF80577-8536-4BA5-8AA8-5675FCE9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8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BED8E81-801C-49D5-AFEF-57A8CF0C9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512540B1-718C-4B70-9BAF-E7EC5251B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85EF08F8-ED74-4B50-8822-3B6255C5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118432E1-669E-4F01-BBF5-BA2726B5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589CCE35-9F4B-41DB-964A-802F50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3C9477DD-B128-43C2-AFB3-707641A8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964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2AA13FA-E847-4F0D-AACF-69444D20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CDC501AA-7498-4477-8BAA-29AFBBE86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437CD6D-7CD6-4E63-A78D-9728D930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E4D5571-96AF-495F-A372-F832C30A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E3757BA-B431-4080-85F8-EF4A641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8162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3FD7188A-855B-40A5-B2B9-601193FB8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C8A6953D-CCAB-4C74-B48B-4BE7BC92E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B9C7806A-F790-4246-8E01-BA6570FB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159CDD5F-EABB-4D8D-A022-29B36844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C75F48E-8EC1-402F-B76E-68E5CBAF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4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5E94702-A686-CB43-7508-9AF2E405D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40B49BD-E238-0953-AB2E-52E5F37AB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2A07DFD2-AB59-FE36-94FD-D76ECF53F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631D2BDC-C4BC-5A5B-B956-6216721B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A70638BC-DD41-3F92-C953-59B84F57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064A81FB-F2E6-5CBC-8BEF-B480A2D1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130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625B92C-1CD8-6B10-7731-3AE9EEA5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9F1A4932-6B61-825C-FE62-0D267F47D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32416E40-D05D-21F5-C4CE-BA544BD16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EAB2086A-551A-A6F1-D144-157C44665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DECC7C5F-33D0-9FBB-473C-97B6B8B67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B9779386-658A-A1C6-8FB0-5463CF5A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E56A9618-0CBF-14BF-5FC0-D61B046F1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C3C1F5F2-E471-50C2-2182-A268B52E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08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576433D-6E60-002F-1976-543E8FBD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46F48419-666E-B187-B59C-0154EAE1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5D840ADB-332B-A154-6790-9FBE003C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0B29E702-BABF-61F1-47AD-A7566876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78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39DEDB36-20FA-2702-273B-3DCCB220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F5E21A0D-E4CE-383A-D4BF-8C9940C0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9A0B58A6-AE95-E604-3862-B01CA415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622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50B6F07-F9E9-F889-2638-5A8449F6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C8ED18C-EAD1-E963-4058-A4AFDCDE3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E6ED1E04-6E7F-A08C-C8BD-04C406E79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BDE73CDD-12D3-43A9-E4EA-9488F00E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C422B1F8-317A-0C81-B9CA-5C7E5940C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E697CA49-CB67-5DD6-AA88-40278FE2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001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AE63C28-304C-441E-309B-7B9F51F5C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7F95CC11-4CAC-01D7-C91F-534E0FB37E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4BBFB41C-AB61-4170-A146-D52F1CCDE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C7C101F5-1775-DF1C-4FBA-C34F39CB9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B94865EE-CDE5-A32E-88A9-BBF5723D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55D9CD37-08D5-A3EF-63A6-C3BDC28A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34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01AB30DB-E331-C5C9-CDD2-A5A5EB74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7DE92E5A-8A4D-AE79-0852-8FAD1ABDC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368FF8F-396C-9281-CE96-2817BC565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7E15AB-BC7D-4E21-AB79-A3CBDE15CA3A}" type="datetimeFigureOut">
              <a:rPr lang="hu-HU" smtClean="0"/>
              <a:t>2024. 06. 20.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8099079C-C3E5-9CF8-0732-B5C935547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42B7699B-249C-66BA-B31C-6F80D4DB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E40039-7CEB-4514-B33C-3CA4A3872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980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="" xmlns:a16="http://schemas.microsoft.com/office/drawing/2014/main" id="{97B5DC35-CA8B-41A5-9C77-330736FB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47F369FB-97CE-4254-B5BB-0331AFF3D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EA03B52-31B8-4769-8C7C-2FE2E1BD1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34BE846A-2A4A-4545-99B7-41C9C4EFC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99EABD0A-C58A-48C0-ABAD-D6FB9796C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6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97B5DC35-CA8B-41A5-9C77-330736FB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47F369FB-97CE-4254-B5BB-0331AFF3D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6EA03B52-31B8-4769-8C7C-2FE2E1BD1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7A1C-F2ED-4BEC-BB32-47A1B49D5DE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2024. 06. 20.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4BE846A-2A4A-4545-99B7-41C9C4EFC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99EABD0A-C58A-48C0-ABAD-D6FB9796C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29FA-B7C4-4E9A-9D22-8DEC7ED15873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3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568265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solidFill>
                <a:prstClr val="black"/>
              </a:solidFill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solidFill>
                <a:prstClr val="black"/>
              </a:solidFill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solidFill>
                <a:prstClr val="black"/>
              </a:solidFill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39227" y="1866865"/>
            <a:ext cx="9897847" cy="3577429"/>
            <a:chOff x="439227" y="1945242"/>
            <a:chExt cx="9578771" cy="3577429"/>
          </a:xfrm>
        </p:grpSpPr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xmlns="" id="{0CB83AD6-5B06-489A-83F7-36F95EE88D2D}"/>
                </a:ext>
              </a:extLst>
            </p:cNvPr>
            <p:cNvSpPr txBox="1"/>
            <p:nvPr/>
          </p:nvSpPr>
          <p:spPr>
            <a:xfrm>
              <a:off x="439227" y="1945242"/>
              <a:ext cx="9578771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err="1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ReS</a:t>
              </a:r>
              <a:r>
                <a:rPr lang="en-US" sz="4800" dirty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-Food </a:t>
              </a:r>
              <a:r>
                <a:rPr lang="hu-HU" sz="4800" dirty="0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Tanfolyam</a:t>
              </a:r>
              <a:r>
                <a:rPr lang="en-US" sz="4800" dirty="0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 </a:t>
              </a:r>
              <a:r>
                <a:rPr lang="hu-HU" sz="4800" dirty="0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Szupermarketeknek </a:t>
              </a:r>
              <a:r>
                <a:rPr lang="hu-HU" sz="4800" dirty="0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és </a:t>
              </a:r>
              <a:r>
                <a:rPr lang="en-US" sz="4800" dirty="0" err="1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HoReCa</a:t>
              </a:r>
              <a:r>
                <a:rPr lang="en-US" sz="4800" dirty="0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 </a:t>
              </a:r>
              <a:r>
                <a:rPr lang="hu-HU" sz="4800" dirty="0" smtClean="0">
                  <a:solidFill>
                    <a:srgbClr val="2F2961"/>
                  </a:solidFill>
                  <a:latin typeface="Poppins SemiBold" panose="020B0604020202020204" charset="-18"/>
                  <a:cs typeface="Poppins SemiBold" panose="020B0604020202020204" charset="-18"/>
                </a:rPr>
                <a:t>Vállalatoknak</a:t>
              </a:r>
              <a:endParaRPr lang="hu-HU" sz="4800" dirty="0">
                <a:solidFill>
                  <a:srgbClr val="2F2961"/>
                </a:solidFill>
                <a:latin typeface="Poppins SemiBold" panose="020B0604020202020204" charset="-18"/>
                <a:cs typeface="Poppins SemiBold" panose="020B0604020202020204" charset="-18"/>
              </a:endParaRP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xmlns="" id="{FF5243AE-F27B-46BC-9C93-97683D3076A8}"/>
                </a:ext>
              </a:extLst>
            </p:cNvPr>
            <p:cNvSpPr txBox="1"/>
            <p:nvPr/>
          </p:nvSpPr>
          <p:spPr>
            <a:xfrm>
              <a:off x="439227" y="4045343"/>
              <a:ext cx="807775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hu-HU" sz="3000" dirty="0" smtClean="0">
                <a:solidFill>
                  <a:srgbClr val="002060"/>
                </a:solidFill>
                <a:latin typeface="Montserrat" panose="00000500000000000000" pitchFamily="50" charset="-18"/>
                <a:cs typeface="Poppins SemiBold" panose="00000700000000000000" pitchFamily="50" charset="-18"/>
              </a:endParaRPr>
            </a:p>
            <a:p>
              <a:pPr algn="ctr"/>
              <a:r>
                <a:rPr lang="en-US" sz="3000" dirty="0" err="1" smtClean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Modul</a:t>
              </a:r>
              <a:r>
                <a:rPr lang="en-US" sz="3000" dirty="0" smtClean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 </a:t>
              </a:r>
              <a:r>
                <a:rPr lang="en-US" sz="3000" dirty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4b </a:t>
              </a:r>
              <a:r>
                <a:rPr lang="hu-HU" sz="3000" dirty="0" smtClean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a</a:t>
              </a:r>
              <a:r>
                <a:rPr lang="en-US" sz="3000" dirty="0" smtClean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HoReCa</a:t>
              </a:r>
              <a:r>
                <a:rPr lang="en-US" sz="3000" dirty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 </a:t>
              </a:r>
              <a:r>
                <a:rPr lang="hu-HU" sz="3000" dirty="0" smtClean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Vállalatoknak</a:t>
              </a:r>
              <a:r>
                <a:rPr lang="hu-HU" sz="3000" dirty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/>
              </a:r>
              <a:br>
                <a:rPr lang="hu-HU" sz="3000" dirty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</a:br>
              <a:r>
                <a:rPr lang="hu-HU" sz="3000" dirty="0" smtClean="0">
                  <a:solidFill>
                    <a:srgbClr val="002060"/>
                  </a:solidFill>
                  <a:latin typeface="Montserrat" panose="00000500000000000000" pitchFamily="50" charset="-18"/>
                  <a:cs typeface="Poppins SemiBold" panose="00000700000000000000" pitchFamily="50" charset="-18"/>
                </a:rPr>
                <a:t>az Elmélettől a Gyakorlatig</a:t>
              </a:r>
              <a:endParaRPr lang="hu-HU" sz="3000" dirty="0">
                <a:solidFill>
                  <a:srgbClr val="002060"/>
                </a:solidFill>
                <a:latin typeface="Montserrat" panose="00000500000000000000" pitchFamily="50" charset="-18"/>
                <a:cs typeface="Poppins SemiBold" panose="00000700000000000000" pitchFamily="50" charset="-18"/>
              </a:endParaRPr>
            </a:p>
          </p:txBody>
        </p:sp>
      </p:grp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64" y="5920615"/>
            <a:ext cx="2997382" cy="6764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64" y="5444251"/>
            <a:ext cx="2303973" cy="47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6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3E95D1E-6A21-998B-577D-E6B31102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26" y="222070"/>
            <a:ext cx="5622472" cy="849086"/>
          </a:xfrm>
        </p:spPr>
        <p:txBody>
          <a:bodyPr>
            <a:normAutofit/>
          </a:bodyPr>
          <a:lstStyle/>
          <a:p>
            <a:r>
              <a:rPr lang="hu-HU" sz="3000" b="1" dirty="0" smtClean="0">
                <a:solidFill>
                  <a:srgbClr val="2F2961"/>
                </a:solidFill>
              </a:rPr>
              <a:t>Bevezető</a:t>
            </a:r>
            <a:endParaRPr lang="hu-HU" sz="3000" b="1" dirty="0">
              <a:solidFill>
                <a:srgbClr val="2F2961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F065C7C-C97E-1050-47E7-A26E7A16C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2067" y="940526"/>
            <a:ext cx="5839098" cy="560396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400" b="1" dirty="0" smtClean="0">
                <a:solidFill>
                  <a:srgbClr val="2F2961"/>
                </a:solidFill>
              </a:rPr>
              <a:t>A modell célja</a:t>
            </a:r>
            <a:endParaRPr lang="hu-HU" sz="3400" b="1" dirty="0">
              <a:solidFill>
                <a:srgbClr val="2F2961"/>
              </a:solidFill>
            </a:endParaRP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hu-HU" sz="3400" dirty="0" smtClean="0">
                <a:solidFill>
                  <a:srgbClr val="2F2961"/>
                </a:solidFill>
              </a:rPr>
              <a:t>Ennek a modulnak a célja, hogy  biztosítsa a </a:t>
            </a:r>
            <a:r>
              <a:rPr lang="hu-HU" sz="3400" dirty="0" err="1" smtClean="0">
                <a:solidFill>
                  <a:srgbClr val="2F2961"/>
                </a:solidFill>
              </a:rPr>
              <a:t>HoReCa</a:t>
            </a:r>
            <a:r>
              <a:rPr lang="hu-HU" sz="3400" dirty="0" smtClean="0">
                <a:solidFill>
                  <a:srgbClr val="2F2961"/>
                </a:solidFill>
              </a:rPr>
              <a:t> vállalatok számára a gyakorlati stratégiákat – melyek segítségével minimalizálhatják az étel-pazarlást a tárolás és a kiállítás során.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hu-HU" sz="3400" b="1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400" b="1" dirty="0" smtClean="0">
                <a:solidFill>
                  <a:srgbClr val="2F2961"/>
                </a:solidFill>
              </a:rPr>
              <a:t>Tanulási célok</a:t>
            </a:r>
            <a:endParaRPr lang="hu-HU" sz="3400" b="1" dirty="0">
              <a:solidFill>
                <a:srgbClr val="2F2961"/>
              </a:solidFill>
            </a:endParaRP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hu-HU" sz="3400" dirty="0">
                <a:solidFill>
                  <a:srgbClr val="2F2961"/>
                </a:solidFill>
              </a:rPr>
              <a:t>A vendéglátás tervezésének, az étlapok, az adagszabályozás és a büfé jellegű műveletek megismerése, az </a:t>
            </a:r>
            <a:r>
              <a:rPr lang="hu-HU" sz="3400" dirty="0" smtClean="0">
                <a:solidFill>
                  <a:srgbClr val="2F2961"/>
                </a:solidFill>
              </a:rPr>
              <a:t>élelmiszerpazarlás </a:t>
            </a:r>
            <a:r>
              <a:rPr lang="hu-HU" sz="3400" dirty="0">
                <a:solidFill>
                  <a:srgbClr val="2F2961"/>
                </a:solidFill>
              </a:rPr>
              <a:t>megelőzése, a készletgazdálkodási és élelmiszer-tárolási technikák és gyakorlatok alkalmazása a </a:t>
            </a:r>
            <a:r>
              <a:rPr lang="hu-HU" sz="3400" dirty="0" err="1">
                <a:solidFill>
                  <a:srgbClr val="2F2961"/>
                </a:solidFill>
              </a:rPr>
              <a:t>HoReCa</a:t>
            </a:r>
            <a:r>
              <a:rPr lang="hu-HU" sz="3400" dirty="0">
                <a:solidFill>
                  <a:srgbClr val="2F2961"/>
                </a:solidFill>
              </a:rPr>
              <a:t> szektorban.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r="24410"/>
          <a:stretch/>
        </p:blipFill>
        <p:spPr>
          <a:xfrm>
            <a:off x="5839098" y="0"/>
            <a:ext cx="63485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8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39" r="19538"/>
          <a:stretch/>
        </p:blipFill>
        <p:spPr>
          <a:xfrm>
            <a:off x="7746275" y="-28201"/>
            <a:ext cx="4441372" cy="6886201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B368F8F6-D236-BEE0-5DE0-10FE2CC3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103868"/>
            <a:ext cx="7691845" cy="874106"/>
          </a:xfrm>
        </p:spPr>
        <p:txBody>
          <a:bodyPr>
            <a:normAutofit fontScale="90000"/>
          </a:bodyPr>
          <a:lstStyle/>
          <a:p>
            <a:r>
              <a:rPr lang="hu-HU" sz="3000" b="1" dirty="0" smtClean="0">
                <a:solidFill>
                  <a:srgbClr val="2F2961"/>
                </a:solidFill>
              </a:rPr>
              <a:t>Hogyan tervezzük meg az étkeztetést?</a:t>
            </a:r>
            <a:endParaRPr lang="hu-HU" sz="3000" b="1" dirty="0">
              <a:solidFill>
                <a:srgbClr val="2F2961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621DB86-048E-EC90-DD5A-FB94AD85A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34041" y="540921"/>
            <a:ext cx="7810500" cy="611515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sz="3200" dirty="0">
              <a:solidFill>
                <a:srgbClr val="2F2961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000" b="1" dirty="0" smtClean="0">
                <a:solidFill>
                  <a:srgbClr val="2F2961"/>
                </a:solidFill>
              </a:rPr>
              <a:t>Tervezzünk étlapot</a:t>
            </a:r>
          </a:p>
          <a:p>
            <a:pPr lvl="1">
              <a:lnSpc>
                <a:spcPct val="120000"/>
              </a:lnSpc>
            </a:pPr>
            <a:r>
              <a:rPr lang="hu-HU" sz="2500" dirty="0">
                <a:solidFill>
                  <a:srgbClr val="2F2961"/>
                </a:solidFill>
              </a:rPr>
              <a:t>szezonális, helyben beszerzett alapanyagok használata a hulladék minimalizálása és a fenntarthatóság támogatása érdekében. </a:t>
            </a:r>
            <a:endParaRPr lang="hu-HU" sz="2500" dirty="0" smtClean="0">
              <a:solidFill>
                <a:srgbClr val="2F2961"/>
              </a:solidFill>
            </a:endParaRPr>
          </a:p>
          <a:p>
            <a:pPr lvl="1">
              <a:lnSpc>
                <a:spcPct val="120000"/>
              </a:lnSpc>
            </a:pPr>
            <a:r>
              <a:rPr lang="hu-HU" sz="2500" dirty="0" smtClean="0">
                <a:solidFill>
                  <a:srgbClr val="2F2961"/>
                </a:solidFill>
              </a:rPr>
              <a:t>sokoldalúan </a:t>
            </a:r>
            <a:r>
              <a:rPr lang="hu-HU" sz="2500" dirty="0">
                <a:solidFill>
                  <a:srgbClr val="2F2961"/>
                </a:solidFill>
              </a:rPr>
              <a:t>felhasználható alapanyagok felhasználása a túlkínálat minimalizálása érdekében. </a:t>
            </a:r>
            <a:endParaRPr lang="hu-HU" sz="2500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000" b="1" dirty="0" smtClean="0">
                <a:solidFill>
                  <a:srgbClr val="2F2961"/>
                </a:solidFill>
              </a:rPr>
              <a:t>Szabályozzuk az adagot</a:t>
            </a:r>
          </a:p>
          <a:p>
            <a:pPr lvl="1">
              <a:lnSpc>
                <a:spcPct val="120000"/>
              </a:lnSpc>
            </a:pPr>
            <a:r>
              <a:rPr lang="hu-HU" sz="2600" dirty="0">
                <a:solidFill>
                  <a:srgbClr val="2F2961"/>
                </a:solidFill>
              </a:rPr>
              <a:t>adagszabályozó intézkedések </a:t>
            </a:r>
            <a:r>
              <a:rPr lang="hu-HU" sz="2600" dirty="0" smtClean="0">
                <a:solidFill>
                  <a:srgbClr val="2F2961"/>
                </a:solidFill>
              </a:rPr>
              <a:t>bevezetése, kis </a:t>
            </a:r>
            <a:r>
              <a:rPr lang="hu-HU" sz="2600" dirty="0">
                <a:solidFill>
                  <a:srgbClr val="2F2961"/>
                </a:solidFill>
              </a:rPr>
              <a:t>tételekben történő </a:t>
            </a:r>
            <a:r>
              <a:rPr lang="hu-HU" sz="2600" dirty="0" smtClean="0">
                <a:solidFill>
                  <a:srgbClr val="2F2961"/>
                </a:solidFill>
              </a:rPr>
              <a:t>ételkészítés, a </a:t>
            </a:r>
            <a:r>
              <a:rPr lang="hu-HU" sz="2600" dirty="0">
                <a:solidFill>
                  <a:srgbClr val="2F2961"/>
                </a:solidFill>
              </a:rPr>
              <a:t>maradékok és maradék ételek felhasználása más receptekben vagy alapanyagokként levesek, főzelékek és mártások készítéséhez</a:t>
            </a:r>
            <a:r>
              <a:rPr lang="hu-HU" sz="2600" dirty="0" smtClean="0">
                <a:solidFill>
                  <a:srgbClr val="2F2961"/>
                </a:solidFill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hu-HU" sz="2600" dirty="0" smtClean="0">
                <a:solidFill>
                  <a:srgbClr val="2F2961"/>
                </a:solidFill>
              </a:rPr>
              <a:t>hatékony </a:t>
            </a:r>
            <a:r>
              <a:rPr lang="hu-HU" sz="2600" dirty="0">
                <a:solidFill>
                  <a:srgbClr val="2F2961"/>
                </a:solidFill>
              </a:rPr>
              <a:t>főzési </a:t>
            </a:r>
            <a:r>
              <a:rPr lang="hu-HU" sz="2600" dirty="0" smtClean="0">
                <a:solidFill>
                  <a:srgbClr val="2F2961"/>
                </a:solidFill>
              </a:rPr>
              <a:t>technikák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hu-HU" sz="2600" b="1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000" b="1" dirty="0" smtClean="0">
                <a:solidFill>
                  <a:srgbClr val="2F2961"/>
                </a:solidFill>
              </a:rPr>
              <a:t>Egyértelmű </a:t>
            </a:r>
            <a:r>
              <a:rPr lang="hu-HU" sz="3000" b="1" dirty="0">
                <a:solidFill>
                  <a:srgbClr val="2F2961"/>
                </a:solidFill>
              </a:rPr>
              <a:t>feliratok és címkézés büfé összeállítása </a:t>
            </a:r>
            <a:r>
              <a:rPr lang="hu-HU" sz="3000" b="1" dirty="0" smtClean="0">
                <a:solidFill>
                  <a:srgbClr val="2F2961"/>
                </a:solidFill>
              </a:rPr>
              <a:t>esetén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000" b="1" dirty="0" smtClean="0">
                <a:solidFill>
                  <a:srgbClr val="2F2961"/>
                </a:solidFill>
              </a:rPr>
              <a:t>Adományozás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sz="3100" b="1" dirty="0" smtClean="0">
                <a:solidFill>
                  <a:srgbClr val="2F2961"/>
                </a:solidFill>
              </a:rPr>
              <a:t>Visszajelzés a vendégektől és a személyzettől</a:t>
            </a:r>
          </a:p>
          <a:p>
            <a:pPr lvl="1">
              <a:lnSpc>
                <a:spcPct val="120000"/>
              </a:lnSpc>
            </a:pPr>
            <a:r>
              <a:rPr lang="hu-HU" sz="2600" dirty="0">
                <a:solidFill>
                  <a:srgbClr val="2F2961"/>
                </a:solidFill>
              </a:rPr>
              <a:t>a fejlesztendő területek azonosítása és az étkeztetési folyamatok finomítása. </a:t>
            </a:r>
            <a:endParaRPr lang="hu-HU" sz="2600" dirty="0" smtClean="0">
              <a:solidFill>
                <a:srgbClr val="2F2961"/>
              </a:solidFill>
            </a:endParaRPr>
          </a:p>
          <a:p>
            <a:pPr lvl="1">
              <a:lnSpc>
                <a:spcPct val="120000"/>
              </a:lnSpc>
            </a:pPr>
            <a:r>
              <a:rPr lang="hu-HU" sz="2600" dirty="0" smtClean="0">
                <a:solidFill>
                  <a:srgbClr val="2F2961"/>
                </a:solidFill>
              </a:rPr>
              <a:t>az </a:t>
            </a:r>
            <a:r>
              <a:rPr lang="hu-HU" sz="2600" dirty="0">
                <a:solidFill>
                  <a:srgbClr val="2F2961"/>
                </a:solidFill>
              </a:rPr>
              <a:t>élelmiszer-tartósítási technikák fejlesztésére vonatkozó információk, az élelmiszer-hulladékra vonatkozó adatok elemzése és a fenntartható gyakorlatok optimalizálhatják a hatékonyságot és csökkenthetik a környezeti hatásokat.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258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612"/>
          <a:stretch/>
        </p:blipFill>
        <p:spPr>
          <a:xfrm flipH="1">
            <a:off x="5831488" y="0"/>
            <a:ext cx="6360512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422D0562-49C5-4223-11D0-1269B7276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23" y="222068"/>
            <a:ext cx="8454799" cy="11625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3000" b="1" dirty="0" smtClean="0">
                <a:solidFill>
                  <a:srgbClr val="2F2961"/>
                </a:solidFill>
              </a:rPr>
              <a:t>Hogyan előzzük meg az ételpazarlást az étel tárolása közben?</a:t>
            </a:r>
            <a:endParaRPr lang="hu-HU" sz="3000" b="1" dirty="0">
              <a:solidFill>
                <a:srgbClr val="2F2961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B768B36-59BB-2AF6-8533-83E2E1AAF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6950"/>
            <a:ext cx="7889965" cy="5861050"/>
          </a:xfrm>
        </p:spPr>
        <p:txBody>
          <a:bodyPr>
            <a:normAutofit fontScale="92500" lnSpcReduction="10000"/>
          </a:bodyPr>
          <a:lstStyle/>
          <a:p>
            <a:endParaRPr lang="hu-HU" sz="3200" dirty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2000" b="1" dirty="0" smtClean="0">
                <a:solidFill>
                  <a:srgbClr val="2F2961"/>
                </a:solidFill>
              </a:rPr>
              <a:t>A tárolás megszervezése</a:t>
            </a:r>
          </a:p>
          <a:p>
            <a:pPr lvl="1">
              <a:lnSpc>
                <a:spcPct val="100000"/>
              </a:lnSpc>
            </a:pPr>
            <a:r>
              <a:rPr lang="hu-HU" sz="1600" dirty="0">
                <a:solidFill>
                  <a:srgbClr val="2F2961"/>
                </a:solidFill>
              </a:rPr>
              <a:t>az élelmiszerek </a:t>
            </a:r>
            <a:r>
              <a:rPr lang="hu-HU" sz="1600" dirty="0" err="1">
                <a:solidFill>
                  <a:srgbClr val="2F2961"/>
                </a:solidFill>
              </a:rPr>
              <a:t>tárolóhelyeken</a:t>
            </a:r>
            <a:r>
              <a:rPr lang="hu-HU" sz="1600" dirty="0">
                <a:solidFill>
                  <a:srgbClr val="2F2961"/>
                </a:solidFill>
              </a:rPr>
              <a:t> való elhelyezése </a:t>
            </a:r>
            <a:r>
              <a:rPr lang="hu-HU" sz="1600" dirty="0" smtClean="0">
                <a:solidFill>
                  <a:srgbClr val="2F2961"/>
                </a:solidFill>
              </a:rPr>
              <a:t>a </a:t>
            </a:r>
            <a:r>
              <a:rPr lang="hu-HU" sz="1600" dirty="0">
                <a:solidFill>
                  <a:srgbClr val="2F2961"/>
                </a:solidFill>
              </a:rPr>
              <a:t>szavatossági idő és a lejárati idő </a:t>
            </a:r>
            <a:r>
              <a:rPr lang="hu-HU" sz="1600" dirty="0" smtClean="0">
                <a:solidFill>
                  <a:srgbClr val="2F2961"/>
                </a:solidFill>
              </a:rPr>
              <a:t>szerint</a:t>
            </a:r>
          </a:p>
          <a:p>
            <a:pPr lvl="1">
              <a:lnSpc>
                <a:spcPct val="100000"/>
              </a:lnSpc>
            </a:pPr>
            <a:r>
              <a:rPr lang="hu-HU" sz="1600" dirty="0" smtClean="0">
                <a:solidFill>
                  <a:srgbClr val="2F2961"/>
                </a:solidFill>
              </a:rPr>
              <a:t>tiszta</a:t>
            </a:r>
            <a:r>
              <a:rPr lang="hu-HU" sz="1600" dirty="0">
                <a:solidFill>
                  <a:srgbClr val="2F2961"/>
                </a:solidFill>
              </a:rPr>
              <a:t>, száraz, jól szellőző </a:t>
            </a:r>
            <a:r>
              <a:rPr lang="hu-HU" sz="1600" dirty="0" err="1" smtClean="0">
                <a:solidFill>
                  <a:srgbClr val="2F2961"/>
                </a:solidFill>
              </a:rPr>
              <a:t>tárolóhelyiségek</a:t>
            </a:r>
            <a:endParaRPr lang="hu-HU" sz="1600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 smtClean="0">
                <a:solidFill>
                  <a:srgbClr val="2F2961"/>
                </a:solidFill>
              </a:rPr>
              <a:t> </a:t>
            </a:r>
            <a:endParaRPr lang="hu-HU" sz="1600" dirty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2000" b="1" dirty="0" smtClean="0">
                <a:solidFill>
                  <a:srgbClr val="2F2961"/>
                </a:solidFill>
              </a:rPr>
              <a:t>A hőmérséklet ellenőrzése és rögzítése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hu-HU" sz="2000" b="1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2000" b="1" dirty="0" smtClean="0">
                <a:solidFill>
                  <a:srgbClr val="2F2961"/>
                </a:solidFill>
              </a:rPr>
              <a:t>Nedvességelnyelő </a:t>
            </a:r>
            <a:r>
              <a:rPr lang="hu-HU" sz="2000" b="1" dirty="0">
                <a:solidFill>
                  <a:srgbClr val="2F2961"/>
                </a:solidFill>
              </a:rPr>
              <a:t>anyagok vagy nedvszívó anyagok használata </a:t>
            </a:r>
            <a:endParaRPr lang="hu-HU" sz="2000" b="1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hu-HU" sz="2000" b="1" dirty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2000" b="1" dirty="0">
                <a:solidFill>
                  <a:srgbClr val="2F2961"/>
                </a:solidFill>
              </a:rPr>
              <a:t>Megfelelő csomagolás, légmentesen záródó tárolóedények, vákuumzáras zacskók vagy élelmiszer-tároló edények. </a:t>
            </a:r>
            <a:endParaRPr lang="hu-HU" sz="2000" b="1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hu-HU" sz="2000" b="1" dirty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2000" b="1" dirty="0">
                <a:solidFill>
                  <a:srgbClr val="2F2961"/>
                </a:solidFill>
              </a:rPr>
              <a:t>Az összetevők leltárának vezetése (FIFO </a:t>
            </a:r>
            <a:r>
              <a:rPr lang="hu-HU" sz="2000" b="1" dirty="0" smtClean="0">
                <a:solidFill>
                  <a:srgbClr val="2F2961"/>
                </a:solidFill>
              </a:rPr>
              <a:t>– egytől egyig: </a:t>
            </a:r>
            <a:r>
              <a:rPr lang="hu-HU" sz="2000" b="1" dirty="0" err="1">
                <a:solidFill>
                  <a:srgbClr val="2F2961"/>
                </a:solidFill>
              </a:rPr>
              <a:t>first-in</a:t>
            </a:r>
            <a:r>
              <a:rPr lang="hu-HU" sz="2000" b="1" dirty="0">
                <a:solidFill>
                  <a:srgbClr val="2F2961"/>
                </a:solidFill>
              </a:rPr>
              <a:t>, </a:t>
            </a:r>
            <a:r>
              <a:rPr lang="hu-HU" sz="2000" b="1" dirty="0" err="1">
                <a:solidFill>
                  <a:srgbClr val="2F2961"/>
                </a:solidFill>
              </a:rPr>
              <a:t>first-out</a:t>
            </a:r>
            <a:r>
              <a:rPr lang="hu-HU" sz="2000" b="1" dirty="0" smtClean="0">
                <a:solidFill>
                  <a:srgbClr val="2F2961"/>
                </a:solidFill>
              </a:rPr>
              <a:t>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hu-HU" sz="2000" b="1" dirty="0" smtClean="0">
              <a:solidFill>
                <a:srgbClr val="2F296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2000" b="1" dirty="0" smtClean="0">
                <a:solidFill>
                  <a:srgbClr val="2F2961"/>
                </a:solidFill>
              </a:rPr>
              <a:t>Rendszeres </a:t>
            </a:r>
            <a:r>
              <a:rPr lang="hu-HU" sz="2000" b="1" dirty="0">
                <a:solidFill>
                  <a:srgbClr val="2F2961"/>
                </a:solidFill>
              </a:rPr>
              <a:t>képzés a személyzet </a:t>
            </a:r>
            <a:r>
              <a:rPr lang="hu-HU" sz="2000" b="1" dirty="0" smtClean="0">
                <a:solidFill>
                  <a:srgbClr val="2F2961"/>
                </a:solidFill>
              </a:rPr>
              <a:t>számára</a:t>
            </a:r>
            <a:endParaRPr lang="hu-HU" sz="2000" b="1" dirty="0">
              <a:solidFill>
                <a:srgbClr val="2F29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2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7ECDCC0-5092-D5CB-5095-523900016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02" y="209253"/>
            <a:ext cx="5491844" cy="822714"/>
          </a:xfrm>
        </p:spPr>
        <p:txBody>
          <a:bodyPr>
            <a:normAutofit fontScale="90000"/>
          </a:bodyPr>
          <a:lstStyle/>
          <a:p>
            <a:r>
              <a:rPr lang="hu-HU" sz="3000" b="1" dirty="0" smtClean="0">
                <a:solidFill>
                  <a:srgbClr val="2F2961"/>
                </a:solidFill>
              </a:rPr>
              <a:t>Élelmiszer-biztonsági irányelvek</a:t>
            </a:r>
            <a:endParaRPr lang="hu-HU" sz="3000" b="1" dirty="0">
              <a:solidFill>
                <a:srgbClr val="2F2961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F5C7B41-36BD-B1F4-E950-00D3F665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6274" y="1031967"/>
            <a:ext cx="5590902" cy="6147662"/>
          </a:xfrm>
        </p:spPr>
        <p:txBody>
          <a:bodyPr>
            <a:normAutofit fontScale="70000" lnSpcReduction="20000"/>
          </a:bodyPr>
          <a:lstStyle/>
          <a:p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Személyzet képzése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Személyes higiénia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Ételtárolás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Keresztszennyeződés megelőzése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Hőmérséklet szabályozása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Tisztítás és fertőtlenítés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Bogárelhárítás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Allergén menedzsment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Nyomon követhetőség és nyilvántartás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Felkészültség a vészhelyzetre</a:t>
            </a:r>
            <a:endParaRPr lang="hu-HU" sz="3200" dirty="0">
              <a:solidFill>
                <a:srgbClr val="2F2961"/>
              </a:solidFill>
            </a:endParaRPr>
          </a:p>
          <a:p>
            <a:pPr lvl="1">
              <a:lnSpc>
                <a:spcPct val="11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Étel szállítás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9" r="13235"/>
          <a:stretch/>
        </p:blipFill>
        <p:spPr>
          <a:xfrm>
            <a:off x="5786846" y="0"/>
            <a:ext cx="64051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2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4C228E3-6E25-6AF0-B879-3406356F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8194"/>
            <a:ext cx="6405153" cy="18735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000" b="1" dirty="0" smtClean="0">
                <a:solidFill>
                  <a:srgbClr val="2F2961"/>
                </a:solidFill>
              </a:rPr>
              <a:t>Hogyan lehet </a:t>
            </a:r>
            <a:r>
              <a:rPr lang="hu-HU" sz="3000" b="1" dirty="0" err="1" smtClean="0">
                <a:solidFill>
                  <a:srgbClr val="2F2961"/>
                </a:solidFill>
              </a:rPr>
              <a:t>kereszt-felhasználni</a:t>
            </a:r>
            <a:r>
              <a:rPr lang="hu-HU" sz="3000" b="1" dirty="0" smtClean="0">
                <a:solidFill>
                  <a:srgbClr val="2F2961"/>
                </a:solidFill>
              </a:rPr>
              <a:t> a hozzávalókat és az ételmaradékot?</a:t>
            </a:r>
            <a:endParaRPr lang="hu-HU" sz="3000" b="1" dirty="0">
              <a:solidFill>
                <a:srgbClr val="2F2961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DDAD5D68-0307-B76D-EBBB-06B1F554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61256" y="1993289"/>
            <a:ext cx="6405153" cy="4993186"/>
          </a:xfrm>
        </p:spPr>
        <p:txBody>
          <a:bodyPr>
            <a:normAutofit fontScale="62500" lnSpcReduction="20000"/>
          </a:bodyPr>
          <a:lstStyle/>
          <a:p>
            <a:endParaRPr lang="hu-HU" sz="3200" dirty="0">
              <a:solidFill>
                <a:srgbClr val="2F2961"/>
              </a:solidFill>
            </a:endParaRPr>
          </a:p>
          <a:p>
            <a:pPr lvl="1" algn="just">
              <a:lnSpc>
                <a:spcPct val="120000"/>
              </a:lnSpc>
            </a:pPr>
            <a:r>
              <a:rPr lang="hu-HU" sz="3200" dirty="0">
                <a:solidFill>
                  <a:srgbClr val="2F2961"/>
                </a:solidFill>
              </a:rPr>
              <a:t>Tervezzen menüket átfedő </a:t>
            </a:r>
            <a:r>
              <a:rPr lang="hu-HU" sz="3200" dirty="0" smtClean="0">
                <a:solidFill>
                  <a:srgbClr val="2F2961"/>
                </a:solidFill>
              </a:rPr>
              <a:t>összetevőkkel</a:t>
            </a:r>
          </a:p>
          <a:p>
            <a:pPr lvl="1" algn="just">
              <a:lnSpc>
                <a:spcPct val="12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Rugalmas menük</a:t>
            </a:r>
          </a:p>
          <a:p>
            <a:pPr lvl="1" algn="just">
              <a:lnSpc>
                <a:spcPct val="12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A </a:t>
            </a:r>
            <a:r>
              <a:rPr lang="hu-HU" sz="3200" dirty="0">
                <a:solidFill>
                  <a:srgbClr val="2F2961"/>
                </a:solidFill>
              </a:rPr>
              <a:t>felesleges hozzávalók új ételekké történő </a:t>
            </a:r>
            <a:r>
              <a:rPr lang="hu-HU" sz="3200" dirty="0" smtClean="0">
                <a:solidFill>
                  <a:srgbClr val="2F2961"/>
                </a:solidFill>
              </a:rPr>
              <a:t>átalakítása</a:t>
            </a:r>
          </a:p>
          <a:p>
            <a:pPr lvl="1" algn="just">
              <a:lnSpc>
                <a:spcPct val="12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Egyértelmű </a:t>
            </a:r>
            <a:r>
              <a:rPr lang="hu-HU" sz="3200" dirty="0">
                <a:solidFill>
                  <a:srgbClr val="2F2961"/>
                </a:solidFill>
              </a:rPr>
              <a:t>kommunikáció a </a:t>
            </a:r>
            <a:r>
              <a:rPr lang="hu-HU" sz="3200" dirty="0" smtClean="0">
                <a:solidFill>
                  <a:srgbClr val="2F2961"/>
                </a:solidFill>
              </a:rPr>
              <a:t>konyhában</a:t>
            </a:r>
          </a:p>
          <a:p>
            <a:pPr lvl="1" algn="just">
              <a:lnSpc>
                <a:spcPct val="12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Leltár vezetése</a:t>
            </a:r>
          </a:p>
          <a:p>
            <a:pPr lvl="1" algn="just">
              <a:lnSpc>
                <a:spcPct val="12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Együttműködés </a:t>
            </a:r>
            <a:r>
              <a:rPr lang="hu-HU" sz="3200" dirty="0">
                <a:solidFill>
                  <a:srgbClr val="2F2961"/>
                </a:solidFill>
              </a:rPr>
              <a:t>a szolgáltatókkal és jótékonysági </a:t>
            </a:r>
            <a:r>
              <a:rPr lang="hu-HU" sz="3200" dirty="0" smtClean="0">
                <a:solidFill>
                  <a:srgbClr val="2F2961"/>
                </a:solidFill>
              </a:rPr>
              <a:t>szervezetekkel</a:t>
            </a:r>
          </a:p>
          <a:p>
            <a:pPr lvl="1" algn="just">
              <a:lnSpc>
                <a:spcPct val="120000"/>
              </a:lnSpc>
            </a:pPr>
            <a:r>
              <a:rPr lang="hu-HU" sz="3200" dirty="0" smtClean="0">
                <a:solidFill>
                  <a:srgbClr val="2F2961"/>
                </a:solidFill>
              </a:rPr>
              <a:t>A </a:t>
            </a:r>
            <a:r>
              <a:rPr lang="hu-HU" sz="3200" dirty="0">
                <a:solidFill>
                  <a:srgbClr val="2F2961"/>
                </a:solidFill>
              </a:rPr>
              <a:t>fenntarthatóság iránti elkötelezettségről szóló tájékoztatás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7" r="29163"/>
          <a:stretch/>
        </p:blipFill>
        <p:spPr>
          <a:xfrm>
            <a:off x="6405153" y="-24271"/>
            <a:ext cx="5786847" cy="688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1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="" xmlns:a16="http://schemas.microsoft.com/office/drawing/2014/main" id="{FF5243AE-F27B-46BC-9C93-97683D3076A8}"/>
              </a:ext>
            </a:extLst>
          </p:cNvPr>
          <p:cNvSpPr txBox="1"/>
          <p:nvPr/>
        </p:nvSpPr>
        <p:spPr>
          <a:xfrm>
            <a:off x="177970" y="1993414"/>
            <a:ext cx="723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hu-HU" sz="2400" dirty="0">
                <a:solidFill>
                  <a:srgbClr val="5B9BD5"/>
                </a:solidFill>
                <a:latin typeface="Poppins SemiBold" panose="020B0604020202020204" charset="-18"/>
                <a:cs typeface="Poppins SemiBold" panose="020B0604020202020204" charset="-18"/>
              </a:rPr>
              <a:t>A kiadvány elkészítéséhez nyújtott európai bizottsági támogatás nem jelenti a kizárólag a szerzők véleményét tükröző tartalom jóváhagyását, és a Bizottság nem tehető felelőssé az abban foglalt információk bárminemű felhasználásáért.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="" xmlns:a16="http://schemas.microsoft.com/office/drawing/2014/main" id="{8C8494D8-FAAE-9C3E-438C-BEB42478EEA1}"/>
              </a:ext>
            </a:extLst>
          </p:cNvPr>
          <p:cNvSpPr txBox="1"/>
          <p:nvPr/>
        </p:nvSpPr>
        <p:spPr>
          <a:xfrm>
            <a:off x="439227" y="5983858"/>
            <a:ext cx="568265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Project </a:t>
            </a:r>
            <a:r>
              <a:rPr lang="hu-HU" sz="900" dirty="0" err="1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number</a:t>
            </a:r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: 2022-1-RS0 1-KA220-VET-000088446</a:t>
            </a:r>
            <a:endParaRPr lang="hu-HU" sz="900" dirty="0">
              <a:solidFill>
                <a:prstClr val="black"/>
              </a:solidFill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www.facebook.com/resfoodproject</a:t>
            </a:r>
            <a:endParaRPr lang="hu-HU" sz="900" dirty="0">
              <a:solidFill>
                <a:prstClr val="black"/>
              </a:solidFill>
              <a:latin typeface="Montserrat Medium" panose="00000600000000000000" pitchFamily="50" charset="-18"/>
              <a:ea typeface="Times New Roman" panose="02020603050405020304" pitchFamily="18" charset="0"/>
            </a:endParaRPr>
          </a:p>
          <a:p>
            <a:r>
              <a:rPr lang="hu-HU" sz="900" dirty="0">
                <a:solidFill>
                  <a:srgbClr val="29235C"/>
                </a:solidFill>
                <a:latin typeface="Montserrat Medium" panose="00000600000000000000" pitchFamily="50" charset="-18"/>
                <a:ea typeface="Times New Roman" panose="02020603050405020304" pitchFamily="18" charset="0"/>
              </a:rPr>
              <a:t>www.res-food.eu</a:t>
            </a:r>
            <a:endParaRPr lang="hu-HU" sz="900" dirty="0">
              <a:solidFill>
                <a:prstClr val="black"/>
              </a:solidFill>
              <a:latin typeface="Montserrat Medium" panose="00000600000000000000" pitchFamily="50" charset="-18"/>
              <a:ea typeface="Times New Roman" panose="0202060305040502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05" y="5410281"/>
            <a:ext cx="2394857" cy="4952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05" y="5983858"/>
            <a:ext cx="2995749" cy="67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22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378</Words>
  <Application>Microsoft Office PowerPoint</Application>
  <PresentationFormat>Szélesvásznú</PresentationFormat>
  <Paragraphs>68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3</vt:i4>
      </vt:variant>
      <vt:variant>
        <vt:lpstr>Diacímek</vt:lpstr>
      </vt:variant>
      <vt:variant>
        <vt:i4>7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Calibri Light</vt:lpstr>
      <vt:lpstr>Montserrat</vt:lpstr>
      <vt:lpstr>Montserrat Medium</vt:lpstr>
      <vt:lpstr>Poppins SemiBold</vt:lpstr>
      <vt:lpstr>Times New Roman</vt:lpstr>
      <vt:lpstr>Office-téma</vt:lpstr>
      <vt:lpstr>2_Office-téma</vt:lpstr>
      <vt:lpstr>3_Office-téma</vt:lpstr>
      <vt:lpstr>PowerPoint bemutató</vt:lpstr>
      <vt:lpstr>Bevezető</vt:lpstr>
      <vt:lpstr>Hogyan tervezzük meg az étkeztetést?</vt:lpstr>
      <vt:lpstr>Hogyan előzzük meg az ételpazarlást az étel tárolása közben?</vt:lpstr>
      <vt:lpstr>Élelmiszer-biztonsági irányelvek</vt:lpstr>
      <vt:lpstr>Hogyan lehet kereszt-felhasználni a hozzávalókat és az ételmaradékot?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ReS-Food Course For Supermarkets and HoReCa Businesses</dc:title>
  <dc:creator>Mező Éva</dc:creator>
  <cp:lastModifiedBy>Hornyik Anna</cp:lastModifiedBy>
  <cp:revision>45</cp:revision>
  <dcterms:created xsi:type="dcterms:W3CDTF">2024-04-02T19:09:18Z</dcterms:created>
  <dcterms:modified xsi:type="dcterms:W3CDTF">2024-06-20T13:21:10Z</dcterms:modified>
</cp:coreProperties>
</file>